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0" r:id="rId10"/>
    <p:sldId id="261" r:id="rId11"/>
    <p:sldId id="268" r:id="rId12"/>
    <p:sldId id="262" r:id="rId13"/>
    <p:sldId id="269" r:id="rId14"/>
    <p:sldId id="263" r:id="rId15"/>
    <p:sldId id="270" r:id="rId16"/>
    <p:sldId id="272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1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6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5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61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869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95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85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55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28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4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6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3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2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2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9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3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C6BF8-0FAD-4C29-B1A4-9A7F5A2DF59B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DA01-CF2E-427D-8EA7-97D2886F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60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 Basics</a:t>
            </a:r>
            <a:br>
              <a:rPr lang="en-US" dirty="0" smtClean="0"/>
            </a:br>
            <a:r>
              <a:rPr lang="en-US" dirty="0" smtClean="0"/>
              <a:t>Part2</a:t>
            </a:r>
            <a:endParaRPr lang="en-US" dirty="0"/>
          </a:p>
        </p:txBody>
      </p:sp>
      <p:sp>
        <p:nvSpPr>
          <p:cNvPr id="4" name="Shape 214"/>
          <p:cNvSpPr txBox="1"/>
          <p:nvPr/>
        </p:nvSpPr>
        <p:spPr>
          <a:xfrm>
            <a:off x="314036" y="5553364"/>
            <a:ext cx="6299200" cy="9051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600" b="0" i="0" u="none" strike="noStrike" cap="none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Game Design Class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600" b="0" i="0" u="none" strike="noStrike" cap="none" dirty="0" smtClean="0">
                <a:solidFill>
                  <a:schemeClr val="accent5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Science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Culture University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600" b="0" i="0" u="none" strike="noStrike" cap="none" dirty="0" smtClean="0">
                <a:solidFill>
                  <a:schemeClr val="accent5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By Alireza Seddighi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Email: alirezaseddighi@live.com</a:t>
            </a:r>
            <a:r>
              <a:rPr lang="en-US" sz="1600" b="0" i="0" u="none" strike="noStrike" cap="none" dirty="0" smtClean="0">
                <a:solidFill>
                  <a:schemeClr val="accent5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lang="en-US" sz="1600" b="0" i="0" u="none" strike="noStrike" cap="none" dirty="0">
              <a:solidFill>
                <a:schemeClr val="accent5">
                  <a:lumMod val="75000"/>
                </a:schemeClr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51" y="4771569"/>
            <a:ext cx="2470377" cy="168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4551671" cy="1326321"/>
          </a:xfrm>
        </p:spPr>
        <p:txBody>
          <a:bodyPr/>
          <a:lstStyle/>
          <a:p>
            <a:r>
              <a:rPr lang="en-US" dirty="0" smtClean="0"/>
              <a:t>Get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096064"/>
            <a:ext cx="4653272" cy="3695136"/>
          </a:xfrm>
        </p:spPr>
        <p:txBody>
          <a:bodyPr/>
          <a:lstStyle/>
          <a:p>
            <a:r>
              <a:rPr lang="en-US" dirty="0" smtClean="0"/>
              <a:t>First Step is to attach the component to the game object</a:t>
            </a:r>
          </a:p>
          <a:p>
            <a:r>
              <a:rPr lang="en-US" dirty="0" smtClean="0"/>
              <a:t> By selecting the game object and Add Component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55" y="4054469"/>
            <a:ext cx="3314700" cy="2190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2509" y="520694"/>
            <a:ext cx="3305175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4551671" cy="1326321"/>
          </a:xfrm>
        </p:spPr>
        <p:txBody>
          <a:bodyPr/>
          <a:lstStyle/>
          <a:p>
            <a:r>
              <a:rPr lang="en-US" dirty="0" smtClean="0"/>
              <a:t>Get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7" y="1628975"/>
            <a:ext cx="7858291" cy="3695136"/>
          </a:xfrm>
        </p:spPr>
        <p:txBody>
          <a:bodyPr/>
          <a:lstStyle/>
          <a:p>
            <a:r>
              <a:rPr lang="en-US" dirty="0" smtClean="0"/>
              <a:t>Second  Step is to referenced that component in the script </a:t>
            </a:r>
          </a:p>
          <a:p>
            <a:r>
              <a:rPr lang="en-US" dirty="0" smtClean="0"/>
              <a:t>1. create a variable </a:t>
            </a:r>
          </a:p>
          <a:p>
            <a:r>
              <a:rPr lang="en-US" dirty="0" smtClean="0"/>
              <a:t>2. use the </a:t>
            </a:r>
            <a:r>
              <a:rPr lang="en-US" dirty="0" err="1" smtClean="0"/>
              <a:t>GetComponent</a:t>
            </a:r>
            <a:r>
              <a:rPr lang="en-US" dirty="0" smtClean="0"/>
              <a:t> to referenced </a:t>
            </a:r>
          </a:p>
          <a:p>
            <a:r>
              <a:rPr lang="en-US" dirty="0" smtClean="0"/>
              <a:t>3. and then use the available functions 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109" y="3716689"/>
            <a:ext cx="4534765" cy="290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used for accessing private variable </a:t>
            </a:r>
            <a:endParaRPr lang="en-US" dirty="0"/>
          </a:p>
          <a:p>
            <a:r>
              <a:rPr lang="en-US" dirty="0" smtClean="0"/>
              <a:t>Need to declare Get and Set function </a:t>
            </a:r>
          </a:p>
          <a:p>
            <a:r>
              <a:rPr lang="en-US" dirty="0" smtClean="0"/>
              <a:t>Get function is to return the predefined value of </a:t>
            </a:r>
            <a:r>
              <a:rPr lang="en-US" dirty="0"/>
              <a:t>private variable </a:t>
            </a:r>
            <a:endParaRPr lang="en-US" dirty="0" smtClean="0"/>
          </a:p>
          <a:p>
            <a:r>
              <a:rPr lang="en-US" dirty="0" smtClean="0"/>
              <a:t>And Set function is to Set a proper value to the private variable </a:t>
            </a:r>
          </a:p>
        </p:txBody>
      </p:sp>
    </p:spTree>
    <p:extLst>
      <p:ext uri="{BB962C8B-B14F-4D97-AF65-F5344CB8AC3E}">
        <p14:creationId xmlns:p14="http://schemas.microsoft.com/office/powerpoint/2010/main" val="18440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402" y="4418465"/>
            <a:ext cx="5599209" cy="21019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163" y="1678439"/>
            <a:ext cx="2847688" cy="254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variables </a:t>
            </a:r>
          </a:p>
          <a:p>
            <a:r>
              <a:rPr lang="en-US" dirty="0" smtClean="0"/>
              <a:t>Using the variable that define in a class without creating any object from that class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96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list of things </a:t>
            </a:r>
            <a:endParaRPr lang="en-US" dirty="0"/>
          </a:p>
          <a:p>
            <a:r>
              <a:rPr lang="en-US" dirty="0" smtClean="0"/>
              <a:t>How to make Enumeration list ?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222" y="3134391"/>
            <a:ext cx="4429413" cy="281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Enumeration list ?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519" y="2627023"/>
            <a:ext cx="62769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Enumeration list ?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519" y="2627023"/>
            <a:ext cx="62769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6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681" y="1774103"/>
            <a:ext cx="5200650" cy="2238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694" y="4347441"/>
            <a:ext cx="34766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Dimensional Arrays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72" y="1935922"/>
            <a:ext cx="8078269" cy="396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programming a Delayed function </a:t>
            </a:r>
          </a:p>
          <a:p>
            <a:r>
              <a:rPr lang="en-US" dirty="0" err="1">
                <a:effectLst/>
              </a:rPr>
              <a:t>IEnumerator</a:t>
            </a:r>
            <a:r>
              <a:rPr lang="en-US" dirty="0">
                <a:effectLst/>
              </a:rPr>
              <a:t> </a:t>
            </a:r>
            <a:r>
              <a:rPr lang="en-US" dirty="0" err="1" smtClean="0">
                <a:effectLst/>
              </a:rPr>
              <a:t>functionName</a:t>
            </a:r>
            <a:r>
              <a:rPr lang="en-US" dirty="0" smtClean="0">
                <a:effectLst/>
              </a:rPr>
              <a:t>(){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   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       yield return new </a:t>
            </a:r>
            <a:r>
              <a:rPr lang="en-US" dirty="0" err="1">
                <a:effectLst/>
              </a:rPr>
              <a:t>WaitForSeconds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(amount of wait f);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       print </a:t>
            </a:r>
            <a:r>
              <a:rPr lang="en-US" dirty="0" smtClean="0">
                <a:effectLst/>
              </a:rPr>
              <a:t>(“print");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   }</a:t>
            </a:r>
            <a:r>
              <a:rPr lang="en-US" dirty="0"/>
              <a:t> </a:t>
            </a:r>
          </a:p>
          <a:p>
            <a:r>
              <a:rPr lang="en-US" dirty="0" err="1">
                <a:effectLst/>
              </a:rPr>
              <a:t>IEnumerator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printsthofterawhile</a:t>
            </a:r>
            <a:r>
              <a:rPr lang="en-US" dirty="0">
                <a:effectLst/>
              </a:rPr>
              <a:t>(){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   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       yield return new </a:t>
            </a:r>
            <a:r>
              <a:rPr lang="en-US" dirty="0" err="1">
                <a:effectLst/>
              </a:rPr>
              <a:t>WaitForSeconds</a:t>
            </a:r>
            <a:r>
              <a:rPr lang="en-US" dirty="0">
                <a:effectLst/>
              </a:rPr>
              <a:t> (2f);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       print ("Wait for 2 Sec");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   }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How to call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coroutines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/>
              <a:t>ways to call </a:t>
            </a:r>
            <a:r>
              <a:rPr lang="en-US" dirty="0" err="1" smtClean="0"/>
              <a:t>coroutines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First: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err="1">
                <a:effectLst/>
              </a:rPr>
              <a:t>StartCoroutine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FunctionName</a:t>
            </a:r>
            <a:r>
              <a:rPr lang="en-US" dirty="0" smtClean="0">
                <a:effectLst/>
              </a:rPr>
              <a:t>());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err="1">
                <a:effectLst/>
              </a:rPr>
              <a:t>StartCoroutine</a:t>
            </a:r>
            <a:r>
              <a:rPr lang="en-US" dirty="0">
                <a:effectLst/>
              </a:rPr>
              <a:t> (</a:t>
            </a:r>
            <a:r>
              <a:rPr lang="en-US" dirty="0" err="1">
                <a:effectLst/>
              </a:rPr>
              <a:t>printsthofterawhile</a:t>
            </a:r>
            <a:r>
              <a:rPr lang="en-US" dirty="0" smtClean="0">
                <a:effectLst/>
              </a:rPr>
              <a:t>());</a:t>
            </a:r>
          </a:p>
          <a:p>
            <a:pPr lvl="1"/>
            <a:r>
              <a:rPr lang="en-US" dirty="0" err="1" smtClean="0">
                <a:effectLst/>
              </a:rPr>
              <a:t>Secend</a:t>
            </a:r>
            <a:r>
              <a:rPr lang="en-US" dirty="0" smtClean="0">
                <a:effectLst/>
              </a:rPr>
              <a:t>: </a:t>
            </a:r>
          </a:p>
          <a:p>
            <a:pPr lvl="2"/>
            <a:r>
              <a:rPr lang="en-US" dirty="0" err="1">
                <a:effectLst/>
              </a:rPr>
              <a:t>StartCoroutine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("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FunctionName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");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err="1" smtClean="0">
                <a:effectLst/>
              </a:rPr>
              <a:t>StopCoroutine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("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FunctionName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");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What’s the Deference???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Classes are blueprint for creating objects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public class Player </a:t>
            </a:r>
            <a:r>
              <a:rPr lang="en-US" dirty="0" smtClean="0">
                <a:effectLst/>
              </a:rPr>
              <a:t>{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Constructs: </a:t>
            </a:r>
            <a:r>
              <a:rPr lang="en-US" dirty="0"/>
              <a:t> </a:t>
            </a:r>
            <a:r>
              <a:rPr lang="en-US" dirty="0" smtClean="0"/>
              <a:t>used to initialized the variables </a:t>
            </a:r>
          </a:p>
          <a:p>
            <a:pPr marL="0" indent="0">
              <a:buNone/>
            </a:pPr>
            <a:r>
              <a:rPr lang="en-US" sz="1600" dirty="0">
                <a:effectLst/>
                <a:latin typeface="Consolas" panose="020B0609020204030204" pitchFamily="49" charset="0"/>
              </a:rPr>
              <a:t>public </a:t>
            </a:r>
            <a:r>
              <a:rPr lang="en-US" sz="1600" dirty="0" smtClean="0">
                <a:effectLst/>
                <a:latin typeface="Consolas" panose="020B0609020204030204" pitchFamily="49" charset="0"/>
              </a:rPr>
              <a:t>Player(){</a:t>
            </a:r>
            <a:r>
              <a:rPr lang="en-US" sz="1600" dirty="0">
                <a:effectLst/>
                <a:latin typeface="Consolas" panose="020B0609020204030204" pitchFamily="49" charset="0"/>
              </a:rPr>
              <a:t/>
            </a:r>
            <a:br>
              <a:rPr lang="en-US" sz="1600" dirty="0">
                <a:effectLst/>
                <a:latin typeface="Consolas" panose="020B0609020204030204" pitchFamily="49" charset="0"/>
              </a:rPr>
            </a:br>
            <a:r>
              <a:rPr lang="en-US" sz="1600" dirty="0">
                <a:effectLst/>
                <a:latin typeface="Consolas" panose="020B0609020204030204" pitchFamily="49" charset="0"/>
              </a:rPr>
              <a:t>        health = 150;</a:t>
            </a:r>
            <a:br>
              <a:rPr lang="en-US" sz="1600" dirty="0">
                <a:effectLst/>
                <a:latin typeface="Consolas" panose="020B0609020204030204" pitchFamily="49" charset="0"/>
              </a:rPr>
            </a:br>
            <a:r>
              <a:rPr lang="en-US" sz="1600" dirty="0">
                <a:effectLst/>
                <a:latin typeface="Consolas" panose="020B0609020204030204" pitchFamily="49" charset="0"/>
              </a:rPr>
              <a:t>        power = 100;</a:t>
            </a:r>
            <a:br>
              <a:rPr lang="en-US" sz="1600" dirty="0">
                <a:effectLst/>
                <a:latin typeface="Consolas" panose="020B0609020204030204" pitchFamily="49" charset="0"/>
              </a:rPr>
            </a:br>
            <a:r>
              <a:rPr lang="en-US" sz="1600" dirty="0">
                <a:effectLst/>
                <a:latin typeface="Consolas" panose="020B0609020204030204" pitchFamily="49" charset="0"/>
              </a:rPr>
              <a:t>        name = "prince</a:t>
            </a:r>
            <a:r>
              <a:rPr lang="en-US" sz="1600" dirty="0" smtClean="0">
                <a:effectLst/>
                <a:latin typeface="Consolas" panose="020B0609020204030204" pitchFamily="49" charset="0"/>
              </a:rPr>
              <a:t>";</a:t>
            </a:r>
            <a:r>
              <a:rPr lang="en-US" sz="1600" dirty="0">
                <a:effectLst/>
                <a:latin typeface="Consolas" panose="020B0609020204030204" pitchFamily="49" charset="0"/>
              </a:rPr>
              <a:t/>
            </a:r>
            <a:br>
              <a:rPr lang="en-US" sz="1600" dirty="0">
                <a:effectLst/>
                <a:latin typeface="Consolas" panose="020B0609020204030204" pitchFamily="49" charset="0"/>
              </a:rPr>
            </a:br>
            <a:r>
              <a:rPr lang="en-US" sz="1600" dirty="0"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600" dirty="0" err="1">
                <a:effectLst/>
                <a:latin typeface="Consolas" panose="020B0609020204030204" pitchFamily="49" charset="0"/>
              </a:rPr>
              <a:t>Debug.Log</a:t>
            </a:r>
            <a:r>
              <a:rPr lang="en-US" sz="1600" dirty="0">
                <a:effectLst/>
                <a:latin typeface="Consolas" panose="020B0609020204030204" pitchFamily="49" charset="0"/>
              </a:rPr>
              <a:t> ("player instantiate, Health = " + health + " Power = " + power + " Name = " + name);</a:t>
            </a:r>
            <a:br>
              <a:rPr lang="en-US" sz="1600" dirty="0">
                <a:effectLst/>
                <a:latin typeface="Consolas" panose="020B0609020204030204" pitchFamily="49" charset="0"/>
              </a:rPr>
            </a:br>
            <a:r>
              <a:rPr lang="en-US" sz="1600" dirty="0">
                <a:effectLst/>
                <a:latin typeface="Consolas" panose="020B0609020204030204" pitchFamily="49" charset="0"/>
              </a:rPr>
              <a:t/>
            </a:r>
            <a:br>
              <a:rPr lang="en-US" sz="1600" dirty="0">
                <a:effectLst/>
                <a:latin typeface="Consolas" panose="020B0609020204030204" pitchFamily="49" charset="0"/>
              </a:rPr>
            </a:br>
            <a:r>
              <a:rPr lang="en-US" sz="1600" dirty="0">
                <a:effectLst/>
                <a:latin typeface="Consolas" panose="020B0609020204030204" pitchFamily="49" charset="0"/>
              </a:rPr>
              <a:t>    }</a:t>
            </a:r>
            <a:r>
              <a:rPr lang="en-US" sz="1600" dirty="0"/>
              <a:t>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215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an object</a:t>
            </a:r>
          </a:p>
          <a:p>
            <a:r>
              <a:rPr lang="en-US" dirty="0" smtClean="0"/>
              <a:t>From the class = call the constructor </a:t>
            </a:r>
          </a:p>
          <a:p>
            <a:pPr marL="0" indent="0">
              <a:buNone/>
            </a:pPr>
            <a:r>
              <a:rPr lang="en-US" dirty="0" smtClean="0">
                <a:effectLst/>
                <a:latin typeface="Consolas" panose="020B0609020204030204" pitchFamily="49" charset="0"/>
              </a:rPr>
              <a:t>Player</a:t>
            </a:r>
            <a:r>
              <a:rPr lang="en-US" dirty="0">
                <a:effectLst/>
                <a:latin typeface="Consolas" panose="020B0609020204030204" pitchFamily="49" charset="0"/>
              </a:rPr>
              <a:t> prince = new </a:t>
            </a:r>
            <a:r>
              <a:rPr lang="en-US" dirty="0" smtClean="0">
                <a:effectLst/>
                <a:latin typeface="Consolas" panose="020B0609020204030204" pitchFamily="49" charset="0"/>
              </a:rPr>
              <a:t>Player</a:t>
            </a:r>
            <a:r>
              <a:rPr lang="en-US" dirty="0">
                <a:effectLst/>
                <a:latin typeface="Consolas" panose="020B0609020204030204" pitchFamily="49" charset="0"/>
              </a:rPr>
              <a:t> ();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we call the constructor </a:t>
            </a:r>
          </a:p>
        </p:txBody>
      </p:sp>
    </p:spTree>
    <p:extLst>
      <p:ext uri="{BB962C8B-B14F-4D97-AF65-F5344CB8AC3E}">
        <p14:creationId xmlns:p14="http://schemas.microsoft.com/office/powerpoint/2010/main" val="3512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with argument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public </a:t>
            </a:r>
            <a:r>
              <a:rPr lang="en-US" dirty="0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Player (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health, 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power, string name){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i="1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// this. is </a:t>
            </a:r>
            <a:r>
              <a:rPr lang="en-US" i="1" dirty="0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referred</a:t>
            </a:r>
            <a:r>
              <a:rPr lang="en-US" i="1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to the </a:t>
            </a:r>
            <a:r>
              <a:rPr lang="en-US" i="1" dirty="0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current</a:t>
            </a:r>
            <a:r>
              <a:rPr lang="en-US" i="1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class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this.health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= health;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this.power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= power;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this.name = name;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Debug.Log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("player instantiate, Health = " + health + " Power = " + power + " Name = " + name);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}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functions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public </a:t>
            </a:r>
            <a:r>
              <a:rPr lang="en-US" dirty="0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Player(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health, 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power, string name){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i="1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// this. is </a:t>
            </a:r>
            <a:r>
              <a:rPr lang="en-US" i="1" dirty="0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referred</a:t>
            </a:r>
            <a:r>
              <a:rPr lang="en-US" i="1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to the </a:t>
            </a:r>
            <a:r>
              <a:rPr lang="en-US" i="1" dirty="0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current</a:t>
            </a:r>
            <a:r>
              <a:rPr lang="en-US" i="1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class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this.health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= health;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this.power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= power;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this.name = name;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Debug.Log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("player instantiate, Health = " + health + " Power = " + power + " Name = " + name);</a:t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dirty="0" smtClean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effectLst/>
                <a:latin typeface="Consolas" panose="020B0609020204030204" pitchFamily="49" charset="0"/>
              </a:rPr>
              <a:t>How to call the function: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prince.playerinfo</a:t>
            </a:r>
            <a:r>
              <a:rPr lang="en-US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 ();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going to inherit every function variable from the parent class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600" y="4684318"/>
            <a:ext cx="4038600" cy="1457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14" y="2922193"/>
            <a:ext cx="47434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– override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Override a function in the child class </a:t>
            </a:r>
          </a:p>
          <a:p>
            <a:r>
              <a:rPr lang="en-US" dirty="0" smtClean="0"/>
              <a:t>How to declare such function in parent class?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How to </a:t>
            </a:r>
            <a:r>
              <a:rPr lang="en-US" dirty="0" smtClean="0"/>
              <a:t>override function </a:t>
            </a:r>
            <a:r>
              <a:rPr lang="en-US" dirty="0"/>
              <a:t>in </a:t>
            </a:r>
            <a:r>
              <a:rPr lang="en-US" dirty="0" smtClean="0"/>
              <a:t>child </a:t>
            </a:r>
            <a:r>
              <a:rPr lang="en-US" dirty="0"/>
              <a:t>class?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0" y="3095625"/>
            <a:ext cx="2781300" cy="666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119" y="4595523"/>
            <a:ext cx="353377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550</TotalTime>
  <Words>248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Consolas</vt:lpstr>
      <vt:lpstr>Helvetica Neue</vt:lpstr>
      <vt:lpstr>Rockwell</vt:lpstr>
      <vt:lpstr>Wingdings</vt:lpstr>
      <vt:lpstr>Damask</vt:lpstr>
      <vt:lpstr>C# Basics Part2</vt:lpstr>
      <vt:lpstr>coroutines</vt:lpstr>
      <vt:lpstr>coroutines </vt:lpstr>
      <vt:lpstr>classes</vt:lpstr>
      <vt:lpstr>objects</vt:lpstr>
      <vt:lpstr>Constructor with argument </vt:lpstr>
      <vt:lpstr>Using functions in class</vt:lpstr>
      <vt:lpstr>inheritance</vt:lpstr>
      <vt:lpstr>Inheritance – override function </vt:lpstr>
      <vt:lpstr>Get component</vt:lpstr>
      <vt:lpstr>Get component</vt:lpstr>
      <vt:lpstr>encapsulation</vt:lpstr>
      <vt:lpstr>encapsulation</vt:lpstr>
      <vt:lpstr>delegates</vt:lpstr>
      <vt:lpstr>Enumerations </vt:lpstr>
      <vt:lpstr>Enumerations </vt:lpstr>
      <vt:lpstr>Enumerations </vt:lpstr>
      <vt:lpstr>Enumerations </vt:lpstr>
      <vt:lpstr>Two Dimensional Arrays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Basics</dc:title>
  <dc:creator>Windows User</dc:creator>
  <cp:lastModifiedBy>Windows User</cp:lastModifiedBy>
  <cp:revision>63</cp:revision>
  <dcterms:created xsi:type="dcterms:W3CDTF">2017-10-20T10:39:14Z</dcterms:created>
  <dcterms:modified xsi:type="dcterms:W3CDTF">2017-11-21T07:54:54Z</dcterms:modified>
</cp:coreProperties>
</file>