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7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61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C6BF8-0FAD-4C29-B1A4-9A7F5A2DF59B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DA01-CF2E-427D-8EA7-97D2886F6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864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C6BF8-0FAD-4C29-B1A4-9A7F5A2DF59B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DA01-CF2E-427D-8EA7-97D2886F6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650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C6BF8-0FAD-4C29-B1A4-9A7F5A2DF59B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DA01-CF2E-427D-8EA7-97D2886F6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461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C6BF8-0FAD-4C29-B1A4-9A7F5A2DF59B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DA01-CF2E-427D-8EA7-97D2886F663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8869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C6BF8-0FAD-4C29-B1A4-9A7F5A2DF59B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DA01-CF2E-427D-8EA7-97D2886F6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995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C6BF8-0FAD-4C29-B1A4-9A7F5A2DF59B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DA01-CF2E-427D-8EA7-97D2886F6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985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C6BF8-0FAD-4C29-B1A4-9A7F5A2DF59B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DA01-CF2E-427D-8EA7-97D2886F6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755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C6BF8-0FAD-4C29-B1A4-9A7F5A2DF59B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DA01-CF2E-427D-8EA7-97D2886F6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9287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C6BF8-0FAD-4C29-B1A4-9A7F5A2DF59B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DA01-CF2E-427D-8EA7-97D2886F6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249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C6BF8-0FAD-4C29-B1A4-9A7F5A2DF59B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DA01-CF2E-427D-8EA7-97D2886F6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53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C6BF8-0FAD-4C29-B1A4-9A7F5A2DF59B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DA01-CF2E-427D-8EA7-97D2886F6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31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C6BF8-0FAD-4C29-B1A4-9A7F5A2DF59B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DA01-CF2E-427D-8EA7-97D2886F6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264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C6BF8-0FAD-4C29-B1A4-9A7F5A2DF59B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DA01-CF2E-427D-8EA7-97D2886F6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33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C6BF8-0FAD-4C29-B1A4-9A7F5A2DF59B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DA01-CF2E-427D-8EA7-97D2886F6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225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C6BF8-0FAD-4C29-B1A4-9A7F5A2DF59B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DA01-CF2E-427D-8EA7-97D2886F6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21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C6BF8-0FAD-4C29-B1A4-9A7F5A2DF59B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DA01-CF2E-427D-8EA7-97D2886F6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94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C6BF8-0FAD-4C29-B1A4-9A7F5A2DF59B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DA01-CF2E-427D-8EA7-97D2886F6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037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C6BF8-0FAD-4C29-B1A4-9A7F5A2DF59B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5DA01-CF2E-427D-8EA7-97D2886F6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5600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C# Basics</a:t>
            </a:r>
            <a:endParaRPr lang="en-US" dirty="0"/>
          </a:p>
        </p:txBody>
      </p:sp>
      <p:sp>
        <p:nvSpPr>
          <p:cNvPr id="4" name="Shape 214"/>
          <p:cNvSpPr txBox="1"/>
          <p:nvPr/>
        </p:nvSpPr>
        <p:spPr>
          <a:xfrm>
            <a:off x="314036" y="5553364"/>
            <a:ext cx="6299200" cy="9051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1600" b="0" i="0" u="none" strike="noStrike" cap="none" dirty="0">
                <a:solidFill>
                  <a:schemeClr val="accent5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These slides are designed 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 Game Design Class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1600" b="0" i="0" u="none" strike="noStrike" cap="none" dirty="0" smtClean="0">
                <a:solidFill>
                  <a:schemeClr val="accent5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Science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and Culture University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1600" b="0" i="0" u="none" strike="noStrike" cap="none" dirty="0" smtClean="0">
                <a:solidFill>
                  <a:schemeClr val="accent5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By Alireza Seddighi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Email: alirezaseddighi@live.com</a:t>
            </a:r>
            <a:r>
              <a:rPr lang="en-US" sz="1600" b="0" i="0" u="none" strike="noStrike" cap="none" dirty="0" smtClean="0">
                <a:solidFill>
                  <a:schemeClr val="accent5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lang="en-US" sz="1600" b="0" i="0" u="none" strike="noStrike" cap="none" dirty="0">
              <a:solidFill>
                <a:schemeClr val="accent5">
                  <a:lumMod val="75000"/>
                </a:schemeClr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338" y="4727927"/>
            <a:ext cx="2534286" cy="173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2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type of functions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 2: </a:t>
            </a:r>
            <a:endParaRPr lang="en-US" dirty="0"/>
          </a:p>
          <a:p>
            <a:pPr lvl="1"/>
            <a:r>
              <a:rPr lang="en-US" dirty="0" smtClean="0"/>
              <a:t>Takes arguments </a:t>
            </a:r>
            <a:r>
              <a:rPr lang="en-US" dirty="0"/>
              <a:t>and does not return any values </a:t>
            </a:r>
            <a:endParaRPr lang="en-US" dirty="0" smtClean="0"/>
          </a:p>
          <a:p>
            <a:pPr lvl="1"/>
            <a:r>
              <a:rPr lang="en-US" dirty="0" smtClean="0"/>
              <a:t>Void </a:t>
            </a:r>
            <a:r>
              <a:rPr lang="en-US" dirty="0" err="1" smtClean="0"/>
              <a:t>printArgument</a:t>
            </a:r>
            <a:r>
              <a:rPr lang="en-US" dirty="0" smtClean="0"/>
              <a:t>(string message){</a:t>
            </a:r>
          </a:p>
          <a:p>
            <a:pPr lvl="2"/>
            <a:r>
              <a:rPr lang="en-US" dirty="0" smtClean="0"/>
              <a:t>Debug.log(message);</a:t>
            </a:r>
            <a:endParaRPr lang="en-US" dirty="0"/>
          </a:p>
          <a:p>
            <a:pPr lvl="1"/>
            <a:r>
              <a:rPr lang="en-US" dirty="0" smtClean="0"/>
              <a:t>}</a:t>
            </a:r>
            <a:endParaRPr lang="en-US" dirty="0"/>
          </a:p>
          <a:p>
            <a:r>
              <a:rPr lang="en-US" dirty="0" smtClean="0"/>
              <a:t>How to call: </a:t>
            </a:r>
          </a:p>
          <a:p>
            <a:pPr lvl="1"/>
            <a:r>
              <a:rPr lang="en-US" dirty="0" err="1"/>
              <a:t>printArgument</a:t>
            </a:r>
            <a:r>
              <a:rPr lang="en-US" dirty="0" smtClean="0"/>
              <a:t>(“String”) ;</a:t>
            </a:r>
          </a:p>
        </p:txBody>
      </p:sp>
    </p:spTree>
    <p:extLst>
      <p:ext uri="{BB962C8B-B14F-4D97-AF65-F5344CB8AC3E}">
        <p14:creationId xmlns:p14="http://schemas.microsoft.com/office/powerpoint/2010/main" val="264863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type of functions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 3: </a:t>
            </a:r>
          </a:p>
          <a:p>
            <a:pPr lvl="1"/>
            <a:r>
              <a:rPr lang="en-US" dirty="0"/>
              <a:t>Takes no argument and </a:t>
            </a:r>
            <a:r>
              <a:rPr lang="en-US" dirty="0" smtClean="0"/>
              <a:t>returns values</a:t>
            </a:r>
          </a:p>
          <a:p>
            <a:pPr lvl="1"/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returnTheValue</a:t>
            </a:r>
            <a:r>
              <a:rPr lang="en-US" dirty="0" smtClean="0"/>
              <a:t>(){</a:t>
            </a:r>
          </a:p>
          <a:p>
            <a:pPr lvl="2"/>
            <a:r>
              <a:rPr lang="en-US" dirty="0" err="1" smtClean="0"/>
              <a:t>Retun</a:t>
            </a:r>
            <a:r>
              <a:rPr lang="en-US" dirty="0" smtClean="0"/>
              <a:t> 2;</a:t>
            </a:r>
            <a:endParaRPr lang="en-US" dirty="0"/>
          </a:p>
          <a:p>
            <a:pPr lvl="1"/>
            <a:r>
              <a:rPr lang="en-US" dirty="0" smtClean="0"/>
              <a:t>}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40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type of functions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 4: </a:t>
            </a:r>
            <a:endParaRPr lang="en-US" dirty="0"/>
          </a:p>
          <a:p>
            <a:pPr lvl="1"/>
            <a:r>
              <a:rPr lang="en-US" dirty="0"/>
              <a:t>Takes </a:t>
            </a:r>
            <a:r>
              <a:rPr lang="en-US" dirty="0" smtClean="0"/>
              <a:t>arguments and returns  values</a:t>
            </a:r>
          </a:p>
          <a:p>
            <a:pPr lvl="1"/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 smtClean="0"/>
              <a:t>returnTheSum</a:t>
            </a:r>
            <a:r>
              <a:rPr lang="en-US" dirty="0" smtClean="0"/>
              <a:t>(</a:t>
            </a:r>
            <a:r>
              <a:rPr lang="en-US" dirty="0" err="1" smtClean="0"/>
              <a:t>int</a:t>
            </a:r>
            <a:r>
              <a:rPr lang="en-US" dirty="0" smtClean="0"/>
              <a:t> a, </a:t>
            </a:r>
            <a:r>
              <a:rPr lang="en-US" dirty="0" err="1" smtClean="0"/>
              <a:t>int</a:t>
            </a:r>
            <a:r>
              <a:rPr lang="en-US" dirty="0" smtClean="0"/>
              <a:t> b){</a:t>
            </a:r>
          </a:p>
          <a:p>
            <a:pPr lvl="2"/>
            <a:r>
              <a:rPr lang="en-US" dirty="0" err="1" smtClean="0"/>
              <a:t>Int</a:t>
            </a:r>
            <a:r>
              <a:rPr lang="en-US" dirty="0" smtClean="0"/>
              <a:t> c = a + b;</a:t>
            </a:r>
            <a:endParaRPr lang="en-US" dirty="0"/>
          </a:p>
          <a:p>
            <a:pPr lvl="2"/>
            <a:r>
              <a:rPr lang="en-US" dirty="0" err="1"/>
              <a:t>Retun</a:t>
            </a:r>
            <a:r>
              <a:rPr lang="en-US" dirty="0"/>
              <a:t> c</a:t>
            </a:r>
            <a:r>
              <a:rPr lang="en-US" dirty="0" smtClean="0"/>
              <a:t>;</a:t>
            </a:r>
            <a:endParaRPr lang="en-US" dirty="0"/>
          </a:p>
          <a:p>
            <a:pPr lvl="1"/>
            <a:r>
              <a:rPr lang="en-US" dirty="0" smtClean="0"/>
              <a:t>}</a:t>
            </a:r>
          </a:p>
          <a:p>
            <a:r>
              <a:rPr lang="en-US" dirty="0" smtClean="0"/>
              <a:t>How to call:</a:t>
            </a:r>
          </a:p>
          <a:p>
            <a:pPr lvl="1"/>
            <a:r>
              <a:rPr lang="en-US" dirty="0" err="1" smtClean="0"/>
              <a:t>returnTheSum</a:t>
            </a:r>
            <a:r>
              <a:rPr lang="en-US" dirty="0" smtClean="0"/>
              <a:t>(number 1 , number 2);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73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8909" y="1447801"/>
            <a:ext cx="6748501" cy="3329581"/>
          </a:xfrm>
        </p:spPr>
        <p:txBody>
          <a:bodyPr/>
          <a:lstStyle/>
          <a:p>
            <a:r>
              <a:rPr lang="en-US" dirty="0"/>
              <a:t>Code Flow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Controlling Code Flow</a:t>
            </a:r>
          </a:p>
        </p:txBody>
      </p:sp>
    </p:spTree>
    <p:extLst>
      <p:ext uri="{BB962C8B-B14F-4D97-AF65-F5344CB8AC3E}">
        <p14:creationId xmlns:p14="http://schemas.microsoft.com/office/powerpoint/2010/main" val="309826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>
                <a:solidFill>
                  <a:srgbClr val="EBEBEB"/>
                </a:solidFill>
              </a:rPr>
              <a:t>Code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rule </a:t>
            </a:r>
          </a:p>
          <a:p>
            <a:pPr lvl="1"/>
            <a:r>
              <a:rPr lang="en-US" dirty="0" smtClean="0"/>
              <a:t>Start from Top to bottom </a:t>
            </a:r>
          </a:p>
          <a:p>
            <a:pPr lvl="1"/>
            <a:r>
              <a:rPr lang="en-US" dirty="0" smtClean="0"/>
              <a:t>And it goas Left to right </a:t>
            </a:r>
          </a:p>
          <a:p>
            <a:pPr marL="457207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0527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Statements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200" dirty="0" smtClean="0"/>
              <a:t>Statements that run code based on a scenario being true or false, generally written if x then y, else z</a:t>
            </a:r>
          </a:p>
          <a:p>
            <a:r>
              <a:rPr lang="en-US" sz="1200" dirty="0" smtClean="0"/>
              <a:t>else if </a:t>
            </a:r>
          </a:p>
          <a:p>
            <a:r>
              <a:rPr lang="en-US" sz="1200" dirty="0" smtClean="0"/>
              <a:t>Else</a:t>
            </a:r>
            <a:endParaRPr lang="en-US" sz="12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1200" dirty="0" smtClean="0"/>
              <a:t>If (this condition x is met){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100" dirty="0" smtClean="0"/>
              <a:t> do this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200" dirty="0" smtClean="0"/>
              <a:t>}else </a:t>
            </a:r>
            <a:r>
              <a:rPr lang="en-US" sz="1200" dirty="0"/>
              <a:t>if (this </a:t>
            </a:r>
            <a:r>
              <a:rPr lang="en-US" sz="1200" dirty="0" smtClean="0"/>
              <a:t>condition y </a:t>
            </a:r>
            <a:r>
              <a:rPr lang="en-US" sz="1200" dirty="0"/>
              <a:t>is met</a:t>
            </a:r>
            <a:r>
              <a:rPr lang="en-US" sz="1200" dirty="0" smtClean="0"/>
              <a:t>){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100" dirty="0"/>
              <a:t> do this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200" dirty="0" smtClean="0"/>
              <a:t>}else {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200" dirty="0" smtClean="0"/>
              <a:t>Neither of the conditions are met then do this </a:t>
            </a:r>
            <a:endParaRPr lang="en-US" sz="12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1200" dirty="0" smtClean="0"/>
              <a:t>}</a:t>
            </a:r>
            <a:endParaRPr lang="en-US" sz="1200" dirty="0"/>
          </a:p>
          <a:p>
            <a:pPr marL="0" indent="0">
              <a:buNone/>
            </a:pPr>
            <a:r>
              <a:rPr lang="en-US" sz="1200" dirty="0" smtClean="0"/>
              <a:t>Note: it is a good  practice to use if and else if statement only if you have less than 5 conditions </a:t>
            </a:r>
          </a:p>
          <a:p>
            <a:pPr marL="0" indent="0">
              <a:buNone/>
            </a:pPr>
            <a:r>
              <a:rPr lang="en-US" sz="1200" dirty="0" smtClean="0"/>
              <a:t>What’s the alternative then ? </a:t>
            </a:r>
          </a:p>
          <a:p>
            <a:pPr marL="457207" lvl="1" indent="0">
              <a:buNone/>
            </a:pPr>
            <a:endParaRPr lang="en-US" sz="1100" dirty="0" smtClean="0"/>
          </a:p>
        </p:txBody>
      </p:sp>
    </p:spTree>
    <p:extLst>
      <p:ext uri="{BB962C8B-B14F-4D97-AF65-F5344CB8AC3E}">
        <p14:creationId xmlns:p14="http://schemas.microsoft.com/office/powerpoint/2010/main" val="403816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If, else if, else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162" y="1853248"/>
            <a:ext cx="6391275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87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Switch/case Statements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7" y="1588064"/>
            <a:ext cx="7765322" cy="5025172"/>
          </a:xfrm>
        </p:spPr>
        <p:txBody>
          <a:bodyPr>
            <a:noAutofit/>
          </a:bodyPr>
          <a:lstStyle/>
          <a:p>
            <a:r>
              <a:rPr lang="en-US" sz="1200" dirty="0" smtClean="0"/>
              <a:t>Usually used when to much condition must be checked. </a:t>
            </a:r>
          </a:p>
          <a:p>
            <a:r>
              <a:rPr lang="en-US" sz="1200" dirty="0" smtClean="0"/>
              <a:t>Switch /Case </a:t>
            </a:r>
            <a:endParaRPr lang="en-US" sz="1200" dirty="0"/>
          </a:p>
          <a:p>
            <a:pPr marL="0" indent="0">
              <a:buNone/>
            </a:pPr>
            <a:r>
              <a:rPr lang="en-US" sz="1200" dirty="0" smtClean="0"/>
              <a:t>Switch (Some variable like Weapon)</a:t>
            </a:r>
          </a:p>
          <a:p>
            <a:pPr marL="457200" lvl="1" indent="0">
              <a:buNone/>
            </a:pPr>
            <a:r>
              <a:rPr lang="en-US" sz="1000" dirty="0" smtClean="0"/>
              <a:t>{</a:t>
            </a:r>
          </a:p>
          <a:p>
            <a:pPr marL="457200" lvl="1" indent="0">
              <a:buNone/>
            </a:pPr>
            <a:r>
              <a:rPr lang="en-US" sz="1000" dirty="0" smtClean="0"/>
              <a:t>Case 1: </a:t>
            </a:r>
          </a:p>
          <a:p>
            <a:pPr marL="457200" lvl="1" indent="0">
              <a:buNone/>
            </a:pPr>
            <a:r>
              <a:rPr lang="en-US" sz="1000" dirty="0" smtClean="0"/>
              <a:t>Debug.log(“knife”);</a:t>
            </a:r>
          </a:p>
          <a:p>
            <a:pPr marL="457200" lvl="1" indent="0">
              <a:buNone/>
            </a:pPr>
            <a:r>
              <a:rPr lang="en-US" sz="1000" dirty="0" smtClean="0"/>
              <a:t>Break;</a:t>
            </a:r>
          </a:p>
          <a:p>
            <a:pPr marL="457200" lvl="1" indent="0">
              <a:buNone/>
            </a:pPr>
            <a:r>
              <a:rPr lang="en-US" sz="1000" dirty="0"/>
              <a:t>Case </a:t>
            </a:r>
            <a:r>
              <a:rPr lang="en-US" sz="1000" dirty="0" smtClean="0"/>
              <a:t>2: </a:t>
            </a:r>
          </a:p>
          <a:p>
            <a:pPr marL="457200" lvl="1" indent="0">
              <a:buNone/>
            </a:pPr>
            <a:r>
              <a:rPr lang="en-US" sz="1000" dirty="0"/>
              <a:t>Debug.log</a:t>
            </a:r>
            <a:r>
              <a:rPr lang="en-US" sz="1000" dirty="0" smtClean="0"/>
              <a:t>(“axe”);</a:t>
            </a:r>
            <a:endParaRPr lang="en-US" sz="1000" dirty="0"/>
          </a:p>
          <a:p>
            <a:pPr marL="457200" lvl="1" indent="0">
              <a:buNone/>
            </a:pPr>
            <a:r>
              <a:rPr lang="en-US" sz="1000" dirty="0"/>
              <a:t>Break</a:t>
            </a:r>
            <a:r>
              <a:rPr lang="en-US" sz="1000" dirty="0" smtClean="0"/>
              <a:t>;</a:t>
            </a:r>
            <a:endParaRPr lang="en-US" sz="1000" dirty="0"/>
          </a:p>
          <a:p>
            <a:pPr marL="457200" lvl="1" indent="0">
              <a:buNone/>
            </a:pPr>
            <a:r>
              <a:rPr lang="en-US" sz="1000" dirty="0"/>
              <a:t>Case </a:t>
            </a:r>
            <a:r>
              <a:rPr lang="en-US" sz="1000" dirty="0" smtClean="0"/>
              <a:t>3: </a:t>
            </a:r>
          </a:p>
          <a:p>
            <a:pPr marL="457200" lvl="1" indent="0">
              <a:buNone/>
            </a:pPr>
            <a:r>
              <a:rPr lang="en-US" sz="1000" dirty="0" smtClean="0"/>
              <a:t>Debug.log(“dagger”);</a:t>
            </a:r>
          </a:p>
          <a:p>
            <a:pPr marL="457200" lvl="1" indent="0">
              <a:buNone/>
            </a:pPr>
            <a:r>
              <a:rPr lang="en-US" sz="1000" dirty="0" smtClean="0"/>
              <a:t>Break;</a:t>
            </a:r>
          </a:p>
          <a:p>
            <a:pPr marL="457200" lvl="1" indent="0">
              <a:buNone/>
            </a:pPr>
            <a:r>
              <a:rPr lang="en-US" sz="1000" dirty="0" smtClean="0"/>
              <a:t>Case 4: </a:t>
            </a:r>
          </a:p>
          <a:p>
            <a:pPr marL="457200" lvl="1" indent="0">
              <a:buNone/>
            </a:pPr>
            <a:r>
              <a:rPr lang="en-US" sz="1000" dirty="0"/>
              <a:t>Debug.log</a:t>
            </a:r>
            <a:r>
              <a:rPr lang="en-US" sz="1000" dirty="0" smtClean="0"/>
              <a:t>(“bow”);</a:t>
            </a:r>
            <a:endParaRPr lang="en-US" sz="1000" dirty="0"/>
          </a:p>
          <a:p>
            <a:pPr marL="457200" lvl="1" indent="0">
              <a:buNone/>
            </a:pPr>
            <a:r>
              <a:rPr lang="en-US" sz="1000" dirty="0"/>
              <a:t>Break</a:t>
            </a:r>
            <a:r>
              <a:rPr lang="en-US" sz="1000" dirty="0" smtClean="0"/>
              <a:t>;</a:t>
            </a:r>
          </a:p>
          <a:p>
            <a:pPr marL="457200" lvl="1" indent="0">
              <a:buNone/>
            </a:pPr>
            <a:r>
              <a:rPr lang="en-US" sz="1000" dirty="0" smtClean="0"/>
              <a:t>Default:</a:t>
            </a:r>
          </a:p>
          <a:p>
            <a:pPr marL="457200" lvl="1" indent="0">
              <a:buNone/>
            </a:pPr>
            <a:r>
              <a:rPr lang="en-US" sz="1000" dirty="0" smtClean="0"/>
              <a:t>Break;</a:t>
            </a:r>
          </a:p>
          <a:p>
            <a:pPr marL="0" indent="0">
              <a:buNone/>
            </a:pPr>
            <a:r>
              <a:rPr lang="en-US" sz="1200" dirty="0"/>
              <a:t>}</a:t>
            </a:r>
            <a:endParaRPr lang="en-US" sz="1200" dirty="0" smtClean="0"/>
          </a:p>
          <a:p>
            <a:pPr marL="457207" lvl="1" indent="0">
              <a:buNone/>
            </a:pPr>
            <a:endParaRPr lang="en-US" sz="1100" dirty="0" smtClean="0"/>
          </a:p>
        </p:txBody>
      </p:sp>
    </p:spTree>
    <p:extLst>
      <p:ext uri="{BB962C8B-B14F-4D97-AF65-F5344CB8AC3E}">
        <p14:creationId xmlns:p14="http://schemas.microsoft.com/office/powerpoint/2010/main" val="258446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a code with if/else</a:t>
            </a:r>
            <a:br>
              <a:rPr lang="en-US" dirty="0" smtClean="0"/>
            </a:br>
            <a:r>
              <a:rPr lang="en-US" dirty="0" smtClean="0"/>
              <a:t>and switch/case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Randomly generate a number between 1 t0 5 </a:t>
            </a:r>
          </a:p>
          <a:p>
            <a:r>
              <a:rPr lang="en-US" dirty="0" smtClean="0"/>
              <a:t>Assign each number between 1 to 5 to a weapon </a:t>
            </a:r>
          </a:p>
          <a:p>
            <a:r>
              <a:rPr lang="en-US" dirty="0" smtClean="0"/>
              <a:t>Check the weapons with if/else if /else and switch/case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 Statement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780" y="1508125"/>
            <a:ext cx="501015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98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 Name = value; </a:t>
            </a:r>
          </a:p>
          <a:p>
            <a:r>
              <a:rPr lang="en-US" dirty="0"/>
              <a:t>Float speed = 5.2f;</a:t>
            </a:r>
          </a:p>
          <a:p>
            <a:r>
              <a:rPr lang="en-US" dirty="0"/>
              <a:t>Double power  = 4.1;</a:t>
            </a:r>
          </a:p>
          <a:p>
            <a:r>
              <a:rPr lang="en-US" dirty="0" err="1"/>
              <a:t>Int</a:t>
            </a:r>
            <a:r>
              <a:rPr lang="en-US" dirty="0"/>
              <a:t> points = 0;</a:t>
            </a:r>
          </a:p>
          <a:p>
            <a:r>
              <a:rPr lang="en-US" dirty="0"/>
              <a:t>Bool  </a:t>
            </a:r>
            <a:r>
              <a:rPr lang="en-US" dirty="0" err="1"/>
              <a:t>isTrueOrFalse</a:t>
            </a:r>
            <a:r>
              <a:rPr lang="en-US" dirty="0"/>
              <a:t> = true;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24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repetitions of the same task </a:t>
            </a:r>
          </a:p>
          <a:p>
            <a:r>
              <a:rPr lang="en-US" dirty="0" smtClean="0"/>
              <a:t>Type of loops </a:t>
            </a:r>
          </a:p>
          <a:p>
            <a:pPr lvl="1"/>
            <a:r>
              <a:rPr lang="en-US" dirty="0" smtClean="0"/>
              <a:t>For </a:t>
            </a:r>
          </a:p>
          <a:p>
            <a:pPr lvl="1"/>
            <a:r>
              <a:rPr lang="en-US" dirty="0" smtClean="0"/>
              <a:t>While </a:t>
            </a:r>
          </a:p>
          <a:p>
            <a:pPr lvl="1"/>
            <a:r>
              <a:rPr lang="en-US" dirty="0" smtClean="0"/>
              <a:t>Do while </a:t>
            </a:r>
          </a:p>
          <a:p>
            <a:pPr lvl="1"/>
            <a:r>
              <a:rPr lang="en-US" dirty="0" smtClean="0"/>
              <a:t>Foe each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59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If(lower bound ; upper bound ; number of hops for increase of decrease) {</a:t>
            </a:r>
          </a:p>
          <a:p>
            <a:pPr marL="0" indent="0">
              <a:buNone/>
            </a:pPr>
            <a:r>
              <a:rPr lang="en-US" dirty="0" smtClean="0"/>
              <a:t>Debug.log(“something”);</a:t>
            </a:r>
          </a:p>
          <a:p>
            <a:pPr marL="0" indent="0">
              <a:buNone/>
            </a:pPr>
            <a:r>
              <a:rPr lang="en-US" dirty="0" smtClean="0"/>
              <a:t>}</a:t>
            </a:r>
          </a:p>
          <a:p>
            <a:pPr marL="0" indent="0">
              <a:buNone/>
            </a:pPr>
            <a:r>
              <a:rPr lang="en-US" dirty="0" smtClean="0"/>
              <a:t>If (</a:t>
            </a:r>
            <a:r>
              <a:rPr lang="en-US" dirty="0" err="1" smtClean="0"/>
              <a:t>i</a:t>
            </a:r>
            <a:r>
              <a:rPr lang="en-US" dirty="0" smtClean="0"/>
              <a:t>=0; </a:t>
            </a:r>
            <a:r>
              <a:rPr lang="en-US" dirty="0" err="1" smtClean="0"/>
              <a:t>i</a:t>
            </a:r>
            <a:r>
              <a:rPr lang="en-US" dirty="0" smtClean="0"/>
              <a:t>&lt; 10 ; </a:t>
            </a:r>
            <a:r>
              <a:rPr lang="en-US" dirty="0" err="1" smtClean="0"/>
              <a:t>i</a:t>
            </a:r>
            <a:r>
              <a:rPr lang="en-US" dirty="0" smtClean="0"/>
              <a:t>++){</a:t>
            </a:r>
          </a:p>
          <a:p>
            <a:pPr marL="0" indent="0">
              <a:buNone/>
            </a:pPr>
            <a:r>
              <a:rPr lang="en-US" dirty="0" smtClean="0"/>
              <a:t>	print(</a:t>
            </a:r>
            <a:r>
              <a:rPr lang="en-US" dirty="0" err="1" smtClean="0"/>
              <a:t>i</a:t>
            </a:r>
            <a:r>
              <a:rPr lang="en-US" dirty="0" smtClean="0"/>
              <a:t>);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}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72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loop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975" y="1853248"/>
            <a:ext cx="558165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While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While (the condition is true ){</a:t>
            </a:r>
          </a:p>
          <a:p>
            <a:pPr marL="0" indent="0">
              <a:buNone/>
            </a:pPr>
            <a:r>
              <a:rPr lang="en-US" dirty="0" smtClean="0"/>
              <a:t>Print (“”);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}</a:t>
            </a:r>
          </a:p>
          <a:p>
            <a:pPr marL="0" indent="0">
              <a:buNone/>
            </a:pPr>
            <a:r>
              <a:rPr lang="en-US" dirty="0" err="1" smtClean="0"/>
              <a:t>int</a:t>
            </a:r>
            <a:r>
              <a:rPr lang="en-US" dirty="0" smtClean="0"/>
              <a:t> a = 0 </a:t>
            </a:r>
          </a:p>
          <a:p>
            <a:pPr marL="0" indent="0">
              <a:buNone/>
            </a:pPr>
            <a:r>
              <a:rPr lang="en-US" dirty="0" smtClean="0"/>
              <a:t>While (a &lt; 10){</a:t>
            </a:r>
          </a:p>
          <a:p>
            <a:pPr marL="0" indent="0">
              <a:buNone/>
            </a:pPr>
            <a:r>
              <a:rPr lang="en-US" dirty="0" smtClean="0"/>
              <a:t>Print (a);</a:t>
            </a:r>
          </a:p>
          <a:p>
            <a:pPr marL="0" indent="0">
              <a:buNone/>
            </a:pPr>
            <a:r>
              <a:rPr lang="en-US" dirty="0" smtClean="0"/>
              <a:t>a++;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}</a:t>
            </a:r>
          </a:p>
          <a:p>
            <a:pPr marL="0" indent="0">
              <a:buNone/>
            </a:pPr>
            <a:r>
              <a:rPr lang="en-US" dirty="0" smtClean="0"/>
              <a:t>Note: infinite loop 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65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While loop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269" y="2448501"/>
            <a:ext cx="6299821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74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while loop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934" y="2187285"/>
            <a:ext cx="6188156" cy="318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23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each loop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963" y="1554696"/>
            <a:ext cx="6037375" cy="5971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812" y="2477569"/>
            <a:ext cx="5674880" cy="401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55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Create multiple variables of the same type</a:t>
            </a:r>
          </a:p>
          <a:p>
            <a:r>
              <a:rPr lang="en-US" dirty="0" smtClean="0"/>
              <a:t>Is a fix sized data structure </a:t>
            </a:r>
          </a:p>
          <a:p>
            <a:r>
              <a:rPr lang="en-US" dirty="0" smtClean="0"/>
              <a:t>Type[] name = new type [size];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Note:index</a:t>
            </a:r>
            <a:r>
              <a:rPr lang="en-US" dirty="0" smtClean="0"/>
              <a:t> out of Bound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017" y="3256973"/>
            <a:ext cx="4301980" cy="194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15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Types of comments:</a:t>
            </a:r>
          </a:p>
          <a:p>
            <a:pPr lvl="1"/>
            <a:r>
              <a:rPr lang="en-US" dirty="0" smtClean="0"/>
              <a:t>One line comment </a:t>
            </a:r>
          </a:p>
          <a:p>
            <a:pPr lvl="1"/>
            <a:r>
              <a:rPr lang="en-US" dirty="0" smtClean="0"/>
              <a:t>Start with “ </a:t>
            </a:r>
            <a:r>
              <a:rPr lang="en-US" dirty="0" smtClean="0">
                <a:solidFill>
                  <a:srgbClr val="FF0000"/>
                </a:solidFill>
              </a:rPr>
              <a:t>//</a:t>
            </a:r>
            <a:r>
              <a:rPr lang="en-US" dirty="0" smtClean="0"/>
              <a:t> “ and then the comment </a:t>
            </a:r>
          </a:p>
          <a:p>
            <a:pPr lvl="1"/>
            <a:r>
              <a:rPr lang="en-US" dirty="0" smtClean="0"/>
              <a:t>Multiple Lines Comment</a:t>
            </a:r>
          </a:p>
          <a:p>
            <a:pPr lvl="1"/>
            <a:r>
              <a:rPr lang="en-US" dirty="0" smtClean="0"/>
              <a:t>Start with “</a:t>
            </a:r>
            <a:r>
              <a:rPr lang="en-US" b="1" dirty="0" smtClean="0">
                <a:solidFill>
                  <a:srgbClr val="FF0000"/>
                </a:solidFill>
              </a:rPr>
              <a:t>/*</a:t>
            </a:r>
            <a:r>
              <a:rPr lang="en-US" dirty="0" smtClean="0"/>
              <a:t>  “</a:t>
            </a:r>
          </a:p>
          <a:p>
            <a:pPr lvl="1"/>
            <a:r>
              <a:rPr lang="en-US" dirty="0" smtClean="0"/>
              <a:t>Enter the comment in multiple lines</a:t>
            </a:r>
          </a:p>
          <a:p>
            <a:pPr lvl="1"/>
            <a:r>
              <a:rPr lang="en-US" dirty="0" smtClean="0"/>
              <a:t>And End with “ </a:t>
            </a:r>
            <a:r>
              <a:rPr lang="en-US" b="1" dirty="0" smtClean="0">
                <a:solidFill>
                  <a:srgbClr val="FF0000"/>
                </a:solidFill>
              </a:rPr>
              <a:t>*/ </a:t>
            </a:r>
            <a:r>
              <a:rPr lang="en-US" dirty="0" smtClean="0"/>
              <a:t>“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70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  in Console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using print function </a:t>
            </a:r>
          </a:p>
          <a:p>
            <a:pPr lvl="1"/>
            <a:r>
              <a:rPr lang="en-US" dirty="0" smtClean="0"/>
              <a:t>Print(“the things you want to print in console”);</a:t>
            </a:r>
          </a:p>
          <a:p>
            <a:r>
              <a:rPr lang="en-US" dirty="0" smtClean="0"/>
              <a:t>2. using debug.log </a:t>
            </a:r>
          </a:p>
          <a:p>
            <a:pPr lvl="1"/>
            <a:r>
              <a:rPr lang="en-US" dirty="0" smtClean="0"/>
              <a:t>Debug.log(‘</a:t>
            </a:r>
            <a:r>
              <a:rPr lang="en-US" dirty="0"/>
              <a:t>the things you want to print in console”</a:t>
            </a:r>
            <a:r>
              <a:rPr lang="en-US" dirty="0" smtClean="0"/>
              <a:t>):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57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and Arithmetic Operators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Assignment Operators 	</a:t>
            </a:r>
          </a:p>
          <a:p>
            <a:pPr lvl="1"/>
            <a:r>
              <a:rPr lang="en-US" dirty="0"/>
              <a:t>=</a:t>
            </a:r>
          </a:p>
          <a:p>
            <a:pPr lvl="1"/>
            <a:r>
              <a:rPr lang="en-US" dirty="0"/>
              <a:t>+=</a:t>
            </a:r>
          </a:p>
          <a:p>
            <a:pPr lvl="1"/>
            <a:r>
              <a:rPr lang="en-US" dirty="0"/>
              <a:t>-=</a:t>
            </a:r>
          </a:p>
          <a:p>
            <a:pPr lvl="1"/>
            <a:r>
              <a:rPr lang="en-US" dirty="0"/>
              <a:t>*=</a:t>
            </a:r>
          </a:p>
          <a:p>
            <a:pPr lvl="1"/>
            <a:r>
              <a:rPr lang="en-US" dirty="0"/>
              <a:t>/=</a:t>
            </a:r>
          </a:p>
          <a:p>
            <a:pPr lvl="1"/>
            <a:r>
              <a:rPr lang="en-US" dirty="0"/>
              <a:t>%=</a:t>
            </a:r>
          </a:p>
          <a:p>
            <a:r>
              <a:rPr lang="en-US" dirty="0"/>
              <a:t>Arithmetic Operators</a:t>
            </a:r>
          </a:p>
          <a:p>
            <a:pPr lvl="1"/>
            <a:r>
              <a:rPr lang="en-US" dirty="0"/>
              <a:t>+	</a:t>
            </a:r>
          </a:p>
          <a:p>
            <a:pPr lvl="1"/>
            <a:r>
              <a:rPr lang="en-US" dirty="0"/>
              <a:t>-</a:t>
            </a:r>
          </a:p>
          <a:p>
            <a:pPr lvl="1"/>
            <a:r>
              <a:rPr lang="en-US" dirty="0"/>
              <a:t>/</a:t>
            </a:r>
          </a:p>
          <a:p>
            <a:pPr lvl="1"/>
            <a:r>
              <a:rPr lang="en-US" dirty="0"/>
              <a:t>*</a:t>
            </a:r>
          </a:p>
          <a:p>
            <a:pPr lvl="1"/>
            <a:r>
              <a:rPr lang="en-US" dirty="0"/>
              <a:t>%</a:t>
            </a:r>
          </a:p>
          <a:p>
            <a:pPr marL="457207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83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and Logical Operators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Comparison Operators 	</a:t>
            </a:r>
          </a:p>
          <a:p>
            <a:pPr lvl="1"/>
            <a:r>
              <a:rPr lang="en-US" dirty="0"/>
              <a:t>== Equal to</a:t>
            </a:r>
          </a:p>
          <a:p>
            <a:pPr lvl="1"/>
            <a:r>
              <a:rPr lang="en-US" dirty="0"/>
              <a:t>!= Not Equal to </a:t>
            </a:r>
          </a:p>
          <a:p>
            <a:pPr lvl="1"/>
            <a:r>
              <a:rPr lang="en-US" dirty="0"/>
              <a:t>&gt; Greater than	</a:t>
            </a:r>
          </a:p>
          <a:p>
            <a:pPr lvl="1"/>
            <a:r>
              <a:rPr lang="en-US" dirty="0"/>
              <a:t>&lt; Less than</a:t>
            </a:r>
          </a:p>
          <a:p>
            <a:pPr lvl="1"/>
            <a:r>
              <a:rPr lang="en-US" dirty="0"/>
              <a:t>&gt;=</a:t>
            </a:r>
          </a:p>
          <a:p>
            <a:pPr lvl="1"/>
            <a:r>
              <a:rPr lang="en-US" dirty="0"/>
              <a:t>&lt;=</a:t>
            </a:r>
          </a:p>
          <a:p>
            <a:r>
              <a:rPr lang="en-US" dirty="0"/>
              <a:t>Logical Operators</a:t>
            </a:r>
          </a:p>
          <a:p>
            <a:pPr lvl="1"/>
            <a:r>
              <a:rPr lang="en-US" dirty="0"/>
              <a:t>&amp;&amp; And	</a:t>
            </a:r>
          </a:p>
          <a:p>
            <a:pPr lvl="1"/>
            <a:r>
              <a:rPr lang="en-US" dirty="0"/>
              <a:t>|| or </a:t>
            </a:r>
          </a:p>
          <a:p>
            <a:pPr lvl="1"/>
            <a:r>
              <a:rPr lang="en-US" dirty="0"/>
              <a:t>! Not</a:t>
            </a:r>
          </a:p>
          <a:p>
            <a:pPr marL="457207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28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Create the function :</a:t>
            </a:r>
          </a:p>
          <a:p>
            <a:pPr lvl="1"/>
            <a:r>
              <a:rPr lang="en-US" dirty="0" err="1" smtClean="0"/>
              <a:t>Accessors</a:t>
            </a:r>
            <a:r>
              <a:rPr lang="en-US" dirty="0" smtClean="0"/>
              <a:t> </a:t>
            </a:r>
            <a:r>
              <a:rPr lang="en-US" dirty="0"/>
              <a:t>Type </a:t>
            </a:r>
            <a:r>
              <a:rPr lang="en-US" dirty="0" smtClean="0"/>
              <a:t>name ()</a:t>
            </a:r>
          </a:p>
          <a:p>
            <a:pPr lvl="1"/>
            <a:r>
              <a:rPr lang="en-US" dirty="0" smtClean="0"/>
              <a:t> {</a:t>
            </a:r>
          </a:p>
          <a:p>
            <a:pPr lvl="2"/>
            <a:r>
              <a:rPr lang="en-US" dirty="0" smtClean="0"/>
              <a:t>The Functionalities </a:t>
            </a:r>
            <a:endParaRPr lang="en-US" dirty="0"/>
          </a:p>
          <a:p>
            <a:pPr lvl="1"/>
            <a:r>
              <a:rPr lang="en-US" dirty="0" smtClean="0"/>
              <a:t>}</a:t>
            </a:r>
            <a:r>
              <a:rPr lang="en-US" dirty="0"/>
              <a:t>	</a:t>
            </a:r>
          </a:p>
          <a:p>
            <a:r>
              <a:rPr lang="en-US" dirty="0" smtClean="0"/>
              <a:t>Calling the Function: </a:t>
            </a:r>
          </a:p>
          <a:p>
            <a:pPr lvl="1"/>
            <a:r>
              <a:rPr lang="en-US" dirty="0" err="1" smtClean="0"/>
              <a:t>FunctionName</a:t>
            </a:r>
            <a:r>
              <a:rPr lang="en-US" dirty="0" smtClean="0"/>
              <a:t>(); </a:t>
            </a:r>
          </a:p>
          <a:p>
            <a:pPr lvl="1"/>
            <a:r>
              <a:rPr lang="en-US" dirty="0" smtClean="0"/>
              <a:t>For example in Start function() or in Update Function()</a:t>
            </a:r>
          </a:p>
          <a:p>
            <a:r>
              <a:rPr lang="en-US" dirty="0" smtClean="0"/>
              <a:t>Note: </a:t>
            </a:r>
          </a:p>
          <a:p>
            <a:pPr lvl="1"/>
            <a:r>
              <a:rPr lang="en-US" dirty="0" smtClean="0"/>
              <a:t>there is other prebuild Functions void Awake (){}. What’s the use of this Function?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29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type of functions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 1: </a:t>
            </a:r>
            <a:endParaRPr lang="en-US" dirty="0"/>
          </a:p>
          <a:p>
            <a:pPr lvl="1"/>
            <a:r>
              <a:rPr lang="en-US" dirty="0" smtClean="0"/>
              <a:t>Takes no argument and does not return any values </a:t>
            </a:r>
            <a:endParaRPr lang="en-US" dirty="0"/>
          </a:p>
          <a:p>
            <a:r>
              <a:rPr lang="en-US" dirty="0"/>
              <a:t>Type </a:t>
            </a:r>
            <a:r>
              <a:rPr lang="en-US" dirty="0" smtClean="0"/>
              <a:t>2: </a:t>
            </a:r>
            <a:endParaRPr lang="en-US" dirty="0"/>
          </a:p>
          <a:p>
            <a:pPr lvl="1"/>
            <a:r>
              <a:rPr lang="en-US" dirty="0" smtClean="0"/>
              <a:t>Takes arguments </a:t>
            </a:r>
            <a:r>
              <a:rPr lang="en-US" dirty="0"/>
              <a:t>and does not return any values </a:t>
            </a:r>
            <a:endParaRPr lang="en-US" dirty="0" smtClean="0"/>
          </a:p>
          <a:p>
            <a:r>
              <a:rPr lang="en-US" dirty="0"/>
              <a:t>Type </a:t>
            </a:r>
            <a:r>
              <a:rPr lang="en-US" dirty="0" smtClean="0"/>
              <a:t>3: </a:t>
            </a:r>
          </a:p>
          <a:p>
            <a:pPr lvl="1"/>
            <a:r>
              <a:rPr lang="en-US" dirty="0"/>
              <a:t>Takes no argument and </a:t>
            </a:r>
            <a:r>
              <a:rPr lang="en-US" dirty="0" smtClean="0"/>
              <a:t>returns values</a:t>
            </a:r>
            <a:endParaRPr lang="en-US" dirty="0"/>
          </a:p>
          <a:p>
            <a:r>
              <a:rPr lang="en-US" dirty="0"/>
              <a:t>Type </a:t>
            </a:r>
            <a:r>
              <a:rPr lang="en-US" dirty="0" smtClean="0"/>
              <a:t>4: </a:t>
            </a:r>
            <a:endParaRPr lang="en-US" dirty="0"/>
          </a:p>
          <a:p>
            <a:pPr lvl="1"/>
            <a:r>
              <a:rPr lang="en-US" dirty="0"/>
              <a:t>Takes </a:t>
            </a:r>
            <a:r>
              <a:rPr lang="en-US" dirty="0" smtClean="0"/>
              <a:t>arguments and returns  values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65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type of functions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 1: </a:t>
            </a:r>
            <a:endParaRPr lang="en-US" dirty="0"/>
          </a:p>
          <a:p>
            <a:pPr lvl="1"/>
            <a:r>
              <a:rPr lang="en-US" dirty="0" smtClean="0"/>
              <a:t>Takes no argument and does not return any values </a:t>
            </a:r>
            <a:endParaRPr lang="en-US" dirty="0"/>
          </a:p>
          <a:p>
            <a:pPr lvl="1"/>
            <a:r>
              <a:rPr lang="en-US" dirty="0" smtClean="0"/>
              <a:t>Void print(){</a:t>
            </a:r>
          </a:p>
          <a:p>
            <a:pPr lvl="1"/>
            <a:r>
              <a:rPr lang="en-US" dirty="0" smtClean="0"/>
              <a:t> 	Debug.log(“print”);</a:t>
            </a:r>
            <a:endParaRPr lang="en-US" dirty="0"/>
          </a:p>
          <a:p>
            <a:pPr lvl="1"/>
            <a:r>
              <a:rPr lang="en-US" dirty="0" smtClean="0"/>
              <a:t>}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60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114</TotalTime>
  <Words>635</Words>
  <Application>Microsoft Office PowerPoint</Application>
  <PresentationFormat>On-screen Show (4:3)</PresentationFormat>
  <Paragraphs>184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Bookman Old Style</vt:lpstr>
      <vt:lpstr>Helvetica Neue</vt:lpstr>
      <vt:lpstr>Rockwell</vt:lpstr>
      <vt:lpstr>Wingdings</vt:lpstr>
      <vt:lpstr>Damask</vt:lpstr>
      <vt:lpstr>C# Basics</vt:lpstr>
      <vt:lpstr>variables</vt:lpstr>
      <vt:lpstr>Comments </vt:lpstr>
      <vt:lpstr>Print  in Console</vt:lpstr>
      <vt:lpstr>Assignment and Arithmetic Operators</vt:lpstr>
      <vt:lpstr>Comparison and Logical Operators</vt:lpstr>
      <vt:lpstr>Function</vt:lpstr>
      <vt:lpstr>4 type of functions </vt:lpstr>
      <vt:lpstr>4 type of functions </vt:lpstr>
      <vt:lpstr>4 type of functions </vt:lpstr>
      <vt:lpstr>4 type of functions </vt:lpstr>
      <vt:lpstr>4 type of functions </vt:lpstr>
      <vt:lpstr>Code Flow</vt:lpstr>
      <vt:lpstr>Code Flow</vt:lpstr>
      <vt:lpstr>If Statements </vt:lpstr>
      <vt:lpstr>If, else if, else</vt:lpstr>
      <vt:lpstr>Switch/case Statements </vt:lpstr>
      <vt:lpstr>Write a code with if/else and switch/case</vt:lpstr>
      <vt:lpstr>Switch Statement </vt:lpstr>
      <vt:lpstr>Loops</vt:lpstr>
      <vt:lpstr>For loop</vt:lpstr>
      <vt:lpstr>For loop</vt:lpstr>
      <vt:lpstr>While loop</vt:lpstr>
      <vt:lpstr>While loop</vt:lpstr>
      <vt:lpstr>Do while loop</vt:lpstr>
      <vt:lpstr>For each loop</vt:lpstr>
      <vt:lpstr>arrays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C# Basics</dc:title>
  <dc:creator>Windows User</dc:creator>
  <cp:lastModifiedBy>Windows User</cp:lastModifiedBy>
  <cp:revision>33</cp:revision>
  <dcterms:created xsi:type="dcterms:W3CDTF">2017-10-20T10:39:14Z</dcterms:created>
  <dcterms:modified xsi:type="dcterms:W3CDTF">2017-11-21T07:54:39Z</dcterms:modified>
</cp:coreProperties>
</file>